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stron" charset="1" panose="00000000000000000000"/>
      <p:regular r:id="rId16"/>
    </p:embeddedFont>
    <p:embeddedFont>
      <p:font typeface="Be Vietnam Ultra-Bold" charset="1" panose="00000900000000000000"/>
      <p:regular r:id="rId17"/>
    </p:embeddedFont>
    <p:embeddedFont>
      <p:font typeface="Be Vietnam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2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gif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74267" y="2710226"/>
            <a:ext cx="13139465" cy="260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56"/>
              </a:lnSpc>
            </a:pPr>
            <a:r>
              <a:rPr lang="en-US" sz="52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HYB</a:t>
            </a:r>
            <a:r>
              <a:rPr lang="en-US" sz="5200" strike="noStrike" u="none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RID BOOK RECOMMENDATION SYSTEM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479949" y="7463348"/>
            <a:ext cx="9575752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199" spc="1055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BY: UDITA CHUTANI- 102303581</a:t>
            </a:r>
          </a:p>
          <a:p>
            <a:pPr algn="ctr">
              <a:lnSpc>
                <a:spcPts val="3079"/>
              </a:lnSpc>
            </a:pPr>
            <a:r>
              <a:rPr lang="en-US" b="true" sz="2199" spc="1055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RAGHAV CHHABRA- 102303580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 spc="1055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MANAN PAREEK- 102303570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254488" y="5976420"/>
            <a:ext cx="12026675" cy="46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9"/>
              </a:lnSpc>
            </a:pPr>
            <a:r>
              <a:rPr lang="en-US" sz="3199" spc="14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Combining AI Algorithms for Personalized Suggestions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10405" y="8944610"/>
            <a:ext cx="9067190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b="true" sz="1900" spc="912">
                <a:solidFill>
                  <a:srgbClr val="5CE1E6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SUBGROUP : 2C42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03091" y="4277068"/>
            <a:ext cx="1037801" cy="1037801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047108" y="4277068"/>
            <a:ext cx="1037801" cy="10378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38417" y="3604862"/>
            <a:ext cx="15282188" cy="3926639"/>
          </a:xfrm>
          <a:custGeom>
            <a:avLst/>
            <a:gdLst/>
            <a:ahLst/>
            <a:cxnLst/>
            <a:rect r="r" b="b" t="t" l="l"/>
            <a:pathLst>
              <a:path h="3926639" w="15282188">
                <a:moveTo>
                  <a:pt x="0" y="0"/>
                </a:moveTo>
                <a:lnTo>
                  <a:pt x="15282188" y="0"/>
                </a:lnTo>
                <a:lnTo>
                  <a:pt x="15282188" y="3926639"/>
                </a:lnTo>
                <a:lnTo>
                  <a:pt x="0" y="3926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0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124499">
            <a:off x="189769" y="4045170"/>
            <a:ext cx="3256538" cy="6754590"/>
          </a:xfrm>
          <a:custGeom>
            <a:avLst/>
            <a:gdLst/>
            <a:ahLst/>
            <a:cxnLst/>
            <a:rect r="r" b="b" t="t" l="l"/>
            <a:pathLst>
              <a:path h="6754590" w="3256538">
                <a:moveTo>
                  <a:pt x="0" y="0"/>
                </a:moveTo>
                <a:lnTo>
                  <a:pt x="3256538" y="0"/>
                </a:lnTo>
                <a:lnTo>
                  <a:pt x="3256538" y="6754590"/>
                </a:lnTo>
                <a:lnTo>
                  <a:pt x="0" y="6754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30015" y="1173972"/>
            <a:ext cx="11491559" cy="1544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42"/>
              </a:lnSpc>
            </a:pPr>
            <a:r>
              <a:rPr lang="en-US" sz="5083">
                <a:solidFill>
                  <a:srgbClr val="5DE2E7"/>
                </a:solidFill>
                <a:latin typeface="Astron"/>
                <a:ea typeface="Astron"/>
                <a:cs typeface="Astron"/>
                <a:sym typeface="Astron"/>
              </a:rPr>
              <a:t>REAL WORLD EXAMPLE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05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91944" y="1142950"/>
            <a:ext cx="9613823" cy="9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91"/>
              </a:lnSpc>
              <a:spcBef>
                <a:spcPct val="0"/>
              </a:spcBef>
            </a:pPr>
            <a:r>
              <a:rPr lang="en-US" sz="694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ABSTRACT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780387" y="8411599"/>
            <a:ext cx="3915669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9442" y="2831509"/>
            <a:ext cx="15629858" cy="551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5560" indent="-362780" lvl="1">
              <a:lnSpc>
                <a:spcPts val="5545"/>
              </a:lnSpc>
              <a:buFont typeface="Arial"/>
              <a:buChar char="•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Hybrid system integrating content-based, collaborative filtering, and graph-based techniques.</a:t>
            </a:r>
          </a:p>
          <a:p>
            <a:pPr algn="l" marL="725560" indent="-362780" lvl="1">
              <a:lnSpc>
                <a:spcPts val="5545"/>
              </a:lnSpc>
              <a:buFont typeface="Arial"/>
              <a:buChar char="•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Uses TF-IDF, SVD, and A algorithm* for diverse recommendations.</a:t>
            </a:r>
          </a:p>
          <a:p>
            <a:pPr algn="l" marL="725560" indent="-362780" lvl="1">
              <a:lnSpc>
                <a:spcPts val="5545"/>
              </a:lnSpc>
              <a:buFont typeface="Arial"/>
              <a:buChar char="•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Goals:</a:t>
            </a:r>
          </a:p>
          <a:p>
            <a:pPr algn="l" marL="1451120" indent="-483707" lvl="2">
              <a:lnSpc>
                <a:spcPts val="5545"/>
              </a:lnSpc>
              <a:buFont typeface="Arial"/>
              <a:buChar char="⚬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Improve recommendation accuracy.</a:t>
            </a:r>
          </a:p>
          <a:p>
            <a:pPr algn="l" marL="1451120" indent="-483707" lvl="2">
              <a:lnSpc>
                <a:spcPts val="5545"/>
              </a:lnSpc>
              <a:buFont typeface="Arial"/>
              <a:buChar char="⚬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Address cold-start problem.</a:t>
            </a:r>
          </a:p>
          <a:p>
            <a:pPr algn="l" marL="1451120" indent="-483707" lvl="2">
              <a:lnSpc>
                <a:spcPts val="5545"/>
              </a:lnSpc>
              <a:buFont typeface="Arial"/>
              <a:buChar char="⚬"/>
            </a:pPr>
            <a:r>
              <a:rPr lang="en-US" sz="3360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Enhance user experience with personalized suggestions.</a:t>
            </a:r>
          </a:p>
          <a:p>
            <a:pPr algn="l" marL="0" indent="0" lvl="0">
              <a:lnSpc>
                <a:spcPts val="5545"/>
              </a:lnSpc>
            </a:pP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72464" y="1028700"/>
            <a:ext cx="751323" cy="85444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008270" y="8592522"/>
            <a:ext cx="1925004" cy="218922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1088537" y="1586743"/>
            <a:ext cx="7199463" cy="8700257"/>
          </a:xfrm>
          <a:custGeom>
            <a:avLst/>
            <a:gdLst/>
            <a:ahLst/>
            <a:cxnLst/>
            <a:rect r="r" b="b" t="t" l="l"/>
            <a:pathLst>
              <a:path h="8700257" w="7199463">
                <a:moveTo>
                  <a:pt x="7199463" y="0"/>
                </a:moveTo>
                <a:lnTo>
                  <a:pt x="0" y="0"/>
                </a:lnTo>
                <a:lnTo>
                  <a:pt x="0" y="8700257"/>
                </a:lnTo>
                <a:lnTo>
                  <a:pt x="7199463" y="8700257"/>
                </a:lnTo>
                <a:lnTo>
                  <a:pt x="719946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250" y="1766703"/>
            <a:ext cx="12834560" cy="817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88"/>
              </a:lnSpc>
              <a:spcBef>
                <a:spcPct val="0"/>
              </a:spcBef>
            </a:pPr>
            <a:r>
              <a:rPr lang="en-US" sz="6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509211"/>
            <a:ext cx="11079582" cy="531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6"/>
              </a:lnSpc>
              <a:spcBef>
                <a:spcPct val="0"/>
              </a:spcBef>
            </a:pPr>
            <a:r>
              <a:rPr lang="en-US" sz="3101" spc="13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P</a:t>
            </a: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roblem Statement:</a:t>
            </a:r>
          </a:p>
          <a:p>
            <a:pPr algn="l" marL="669523" indent="-334762" lvl="1">
              <a:lnSpc>
                <a:spcPts val="3566"/>
              </a:lnSpc>
              <a:spcBef>
                <a:spcPct val="0"/>
              </a:spcBef>
              <a:buFont typeface="Arial"/>
              <a:buChar char="•"/>
            </a:pP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Overwhelming book choices lead to decision fatigue.</a:t>
            </a:r>
          </a:p>
          <a:p>
            <a:pPr algn="l" marL="669523" indent="-334762" lvl="1">
              <a:lnSpc>
                <a:spcPts val="3566"/>
              </a:lnSpc>
              <a:spcBef>
                <a:spcPct val="0"/>
              </a:spcBef>
              <a:buFont typeface="Arial"/>
              <a:buChar char="•"/>
            </a:pP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Traditional systems lack personalization or fail with sparse data.</a:t>
            </a:r>
          </a:p>
          <a:p>
            <a:pPr algn="l">
              <a:lnSpc>
                <a:spcPts val="3566"/>
              </a:lnSpc>
              <a:spcBef>
                <a:spcPct val="0"/>
              </a:spcBef>
            </a:pPr>
          </a:p>
          <a:p>
            <a:pPr algn="l">
              <a:lnSpc>
                <a:spcPts val="3566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3566"/>
              </a:lnSpc>
              <a:spcBef>
                <a:spcPct val="0"/>
              </a:spcBef>
            </a:pP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Solution:</a:t>
            </a:r>
          </a:p>
          <a:p>
            <a:pPr algn="l" marL="669523" indent="-334762" lvl="1">
              <a:lnSpc>
                <a:spcPts val="3566"/>
              </a:lnSpc>
              <a:spcBef>
                <a:spcPct val="0"/>
              </a:spcBef>
              <a:buFont typeface="Arial"/>
              <a:buChar char="•"/>
            </a:pP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Hybrid model balances user preferences and book attributes.</a:t>
            </a:r>
          </a:p>
          <a:p>
            <a:pPr algn="l" marL="669523" indent="-334762" lvl="1">
              <a:lnSpc>
                <a:spcPts val="3566"/>
              </a:lnSpc>
              <a:spcBef>
                <a:spcPct val="0"/>
              </a:spcBef>
              <a:buFont typeface="Arial"/>
              <a:buChar char="•"/>
            </a:pPr>
            <a:r>
              <a:rPr lang="en-US" sz="3101" spc="136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Targets niche genres and diverse reader interests.</a:t>
            </a:r>
          </a:p>
          <a:p>
            <a:pPr algn="l" marL="0" indent="0" lvl="0">
              <a:lnSpc>
                <a:spcPts val="3566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39378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37719" t="0" r="-37719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822549" y="5262562"/>
            <a:ext cx="4330827" cy="3485505"/>
          </a:xfrm>
          <a:custGeom>
            <a:avLst/>
            <a:gdLst/>
            <a:ahLst/>
            <a:cxnLst/>
            <a:rect r="r" b="b" t="t" l="l"/>
            <a:pathLst>
              <a:path h="3485505" w="4330827">
                <a:moveTo>
                  <a:pt x="0" y="0"/>
                </a:moveTo>
                <a:lnTo>
                  <a:pt x="4330827" y="0"/>
                </a:lnTo>
                <a:lnTo>
                  <a:pt x="4330827" y="3485506"/>
                </a:lnTo>
                <a:lnTo>
                  <a:pt x="0" y="3485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82087" y="1292378"/>
            <a:ext cx="13087076" cy="89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5"/>
              </a:lnSpc>
              <a:spcBef>
                <a:spcPct val="0"/>
              </a:spcBef>
            </a:pPr>
            <a:r>
              <a:rPr lang="en-US" sz="6701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17450" y="2947960"/>
            <a:ext cx="7551712" cy="6038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35"/>
              </a:lnSpc>
              <a:spcBef>
                <a:spcPct val="0"/>
              </a:spcBef>
            </a:pPr>
            <a:r>
              <a:rPr lang="en-US" b="true" sz="2813" spc="123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P</a:t>
            </a: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ipeline Overview:</a:t>
            </a:r>
          </a:p>
          <a:p>
            <a:pPr algn="l" marL="607493" indent="-303746" lvl="1">
              <a:lnSpc>
                <a:spcPts val="3235"/>
              </a:lnSpc>
              <a:spcBef>
                <a:spcPct val="0"/>
              </a:spcBef>
              <a:buAutoNum type="arabicPeriod" startAt="1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Data Collection: Goodreads-10k dataset (books, ratings, tags).</a:t>
            </a:r>
          </a:p>
          <a:p>
            <a:pPr algn="l" marL="607493" indent="-303746" lvl="1">
              <a:lnSpc>
                <a:spcPts val="3235"/>
              </a:lnSpc>
              <a:spcBef>
                <a:spcPct val="0"/>
              </a:spcBef>
              <a:buAutoNum type="arabicPeriod" startAt="1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Content-Based Filtering:</a:t>
            </a:r>
          </a:p>
          <a:p>
            <a:pPr algn="l" marL="1214986" indent="-404995" lvl="2">
              <a:lnSpc>
                <a:spcPts val="323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TF-IDF + Cosine Similarity (title, authors).</a:t>
            </a:r>
          </a:p>
          <a:p>
            <a:pPr algn="l" marL="607493" indent="-303746" lvl="1">
              <a:lnSpc>
                <a:spcPts val="3235"/>
              </a:lnSpc>
              <a:spcBef>
                <a:spcPct val="0"/>
              </a:spcBef>
              <a:buAutoNum type="arabicPeriod" startAt="1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Collaborative Filtering:</a:t>
            </a:r>
          </a:p>
          <a:p>
            <a:pPr algn="l" marL="1214986" indent="-404995" lvl="2">
              <a:lnSpc>
                <a:spcPts val="323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SVD for user-book matrix factorization.</a:t>
            </a:r>
          </a:p>
          <a:p>
            <a:pPr algn="l" marL="607493" indent="-303746" lvl="1">
              <a:lnSpc>
                <a:spcPts val="3235"/>
              </a:lnSpc>
              <a:spcBef>
                <a:spcPct val="0"/>
              </a:spcBef>
              <a:buAutoNum type="arabicPeriod" startAt="1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Graph-Based:</a:t>
            </a:r>
          </a:p>
          <a:p>
            <a:pPr algn="l" marL="1214986" indent="-404995" lvl="2">
              <a:lnSpc>
                <a:spcPts val="3235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A* algorithm on book similarity graphs.</a:t>
            </a:r>
          </a:p>
          <a:p>
            <a:pPr algn="l" marL="607493" indent="-303746" lvl="1">
              <a:lnSpc>
                <a:spcPts val="3235"/>
              </a:lnSpc>
              <a:spcBef>
                <a:spcPct val="0"/>
              </a:spcBef>
              <a:buAutoNum type="arabicPeriod" startAt="1"/>
            </a:pPr>
            <a:r>
              <a:rPr lang="en-US" b="true" sz="2813" spc="123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Hybrid Model: Weighted combination of all approaches.</a:t>
            </a:r>
          </a:p>
          <a:p>
            <a:pPr algn="l" marL="0" indent="0" lvl="0">
              <a:lnSpc>
                <a:spcPts val="3235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02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437057" y="525054"/>
            <a:ext cx="1465757" cy="166694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353543" y="6724971"/>
            <a:ext cx="7164067" cy="374572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339972" y="8117959"/>
            <a:ext cx="1543829" cy="1755727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1028700" y="3329979"/>
            <a:ext cx="13708378" cy="4021124"/>
          </a:xfrm>
          <a:custGeom>
            <a:avLst/>
            <a:gdLst/>
            <a:ahLst/>
            <a:cxnLst/>
            <a:rect r="r" b="b" t="t" l="l"/>
            <a:pathLst>
              <a:path h="4021124" w="13708378">
                <a:moveTo>
                  <a:pt x="0" y="0"/>
                </a:moveTo>
                <a:lnTo>
                  <a:pt x="13708378" y="0"/>
                </a:lnTo>
                <a:lnTo>
                  <a:pt x="13708378" y="4021124"/>
                </a:lnTo>
                <a:lnTo>
                  <a:pt x="0" y="40211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4111" y="1691518"/>
            <a:ext cx="14809292" cy="87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91"/>
              </a:lnSpc>
              <a:spcBef>
                <a:spcPct val="0"/>
              </a:spcBef>
            </a:pPr>
            <a:r>
              <a:rPr lang="en-US" sz="645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22549" y="223314"/>
            <a:ext cx="3098056" cy="1275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400002"/>
            <a:ext cx="11301259" cy="5947288"/>
          </a:xfrm>
          <a:custGeom>
            <a:avLst/>
            <a:gdLst/>
            <a:ahLst/>
            <a:cxnLst/>
            <a:rect r="r" b="b" t="t" l="l"/>
            <a:pathLst>
              <a:path h="5947288" w="11301259">
                <a:moveTo>
                  <a:pt x="0" y="0"/>
                </a:moveTo>
                <a:lnTo>
                  <a:pt x="11301259" y="0"/>
                </a:lnTo>
                <a:lnTo>
                  <a:pt x="11301259" y="5947288"/>
                </a:lnTo>
                <a:lnTo>
                  <a:pt x="0" y="5947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7745" y="768414"/>
            <a:ext cx="13226362" cy="2631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58"/>
              </a:lnSpc>
            </a:pPr>
            <a:r>
              <a:rPr lang="en-US" sz="3983" spc="175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1. CONT</a:t>
            </a:r>
            <a:r>
              <a:rPr lang="en-US" sz="3983" spc="175" u="none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ENT-BASED FILTERING (TF-IDF + COSINE SIMILARITY)</a:t>
            </a:r>
          </a:p>
          <a:p>
            <a:pPr algn="l" marL="0" indent="0" lvl="0">
              <a:lnSpc>
                <a:spcPts val="505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72955" y="7065645"/>
            <a:ext cx="4495936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KEY INSIGHT: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USES BOOK METADATA (TITLE, AUTHORS, TAGS) TO FIND SIMILAR ITEMS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TF-IDF WEIGHTS RARE WORDS HIGHER THAN COMMON ONES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7688" y="2915468"/>
            <a:ext cx="11301259" cy="6342832"/>
          </a:xfrm>
          <a:custGeom>
            <a:avLst/>
            <a:gdLst/>
            <a:ahLst/>
            <a:cxnLst/>
            <a:rect r="r" b="b" t="t" l="l"/>
            <a:pathLst>
              <a:path h="6342832" w="11301259">
                <a:moveTo>
                  <a:pt x="0" y="0"/>
                </a:moveTo>
                <a:lnTo>
                  <a:pt x="11301259" y="0"/>
                </a:lnTo>
                <a:lnTo>
                  <a:pt x="11301259" y="6342832"/>
                </a:lnTo>
                <a:lnTo>
                  <a:pt x="0" y="63428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7688" y="756380"/>
            <a:ext cx="13226362" cy="199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58"/>
              </a:lnSpc>
            </a:pPr>
            <a:r>
              <a:rPr lang="en-US" sz="3983" spc="175">
                <a:solidFill>
                  <a:srgbClr val="5DE2E7"/>
                </a:solidFill>
                <a:latin typeface="Astron"/>
                <a:ea typeface="Astron"/>
                <a:cs typeface="Astron"/>
                <a:sym typeface="Astron"/>
              </a:rPr>
              <a:t>2. </a:t>
            </a:r>
            <a:r>
              <a:rPr lang="en-US" sz="3983" spc="175">
                <a:solidFill>
                  <a:srgbClr val="5DE2E7"/>
                </a:solidFill>
                <a:latin typeface="Astron"/>
                <a:ea typeface="Astron"/>
                <a:cs typeface="Astron"/>
                <a:sym typeface="Astron"/>
              </a:rPr>
              <a:t>COLLABORATIVE FILTERING (SVD)</a:t>
            </a:r>
          </a:p>
          <a:p>
            <a:pPr algn="l" marL="0" indent="0" lvl="0">
              <a:lnSpc>
                <a:spcPts val="505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84792" y="6048784"/>
            <a:ext cx="5435813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MATRIX FACTORIZATION: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DECOMPOSES USER-BOOK MATRIX INTO LATENT FACTORS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FACTORS REPRESENT ABSTRACT FEATURES LIKE "GENRE PREFERENCE" OR "WRITING STYLE"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783911"/>
            <a:ext cx="10231576" cy="7162103"/>
          </a:xfrm>
          <a:custGeom>
            <a:avLst/>
            <a:gdLst/>
            <a:ahLst/>
            <a:cxnLst/>
            <a:rect r="r" b="b" t="t" l="l"/>
            <a:pathLst>
              <a:path h="7162103" w="10231576">
                <a:moveTo>
                  <a:pt x="0" y="0"/>
                </a:moveTo>
                <a:lnTo>
                  <a:pt x="10231576" y="0"/>
                </a:lnTo>
                <a:lnTo>
                  <a:pt x="10231576" y="7162103"/>
                </a:lnTo>
                <a:lnTo>
                  <a:pt x="0" y="7162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7688" y="493418"/>
            <a:ext cx="13226362" cy="2631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58"/>
              </a:lnSpc>
            </a:pPr>
            <a:r>
              <a:rPr lang="en-US" sz="3983" spc="175">
                <a:solidFill>
                  <a:srgbClr val="5EE3E8"/>
                </a:solidFill>
                <a:latin typeface="Astron"/>
                <a:ea typeface="Astron"/>
                <a:cs typeface="Astron"/>
                <a:sym typeface="Astron"/>
              </a:rPr>
              <a:t>3. </a:t>
            </a:r>
            <a:r>
              <a:rPr lang="en-US" sz="3983" spc="175">
                <a:solidFill>
                  <a:srgbClr val="5EE3E8"/>
                </a:solidFill>
                <a:latin typeface="Astron"/>
                <a:ea typeface="Astron"/>
                <a:cs typeface="Astron"/>
                <a:sym typeface="Astron"/>
              </a:rPr>
              <a:t>GRAPH-BASED RECOMMENDATIONS </a:t>
            </a:r>
          </a:p>
          <a:p>
            <a:pPr algn="l">
              <a:lnSpc>
                <a:spcPts val="5058"/>
              </a:lnSpc>
            </a:pPr>
            <a:r>
              <a:rPr lang="en-US" sz="3983" spc="175">
                <a:solidFill>
                  <a:srgbClr val="5EE3E8"/>
                </a:solidFill>
                <a:latin typeface="Astron"/>
                <a:ea typeface="Astron"/>
                <a:cs typeface="Astron"/>
                <a:sym typeface="Astron"/>
              </a:rPr>
              <a:t>(A* ALGORITHM)</a:t>
            </a:r>
          </a:p>
          <a:p>
            <a:pPr algn="l" marL="0" indent="0" lvl="0">
              <a:lnSpc>
                <a:spcPts val="505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104643" y="5783829"/>
            <a:ext cx="5435813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WHY</a:t>
            </a: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 A*?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FINDS OPTIMAL PATHS THROUGH BOOK SIMILARITY GRAPHS</a:t>
            </a:r>
          </a:p>
          <a:p>
            <a:pPr algn="ctr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HEURISTIC GUIDES SEARCH TOWARD MOST RELEVANT BOOKS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149362">
            <a:off x="11551470" y="-72240"/>
            <a:ext cx="2582374" cy="2201880"/>
          </a:xfrm>
          <a:custGeom>
            <a:avLst/>
            <a:gdLst/>
            <a:ahLst/>
            <a:cxnLst/>
            <a:rect r="r" b="b" t="t" l="l"/>
            <a:pathLst>
              <a:path h="2201880" w="2582374">
                <a:moveTo>
                  <a:pt x="0" y="0"/>
                </a:moveTo>
                <a:lnTo>
                  <a:pt x="2582375" y="0"/>
                </a:lnTo>
                <a:lnTo>
                  <a:pt x="2582375" y="2201880"/>
                </a:lnTo>
                <a:lnTo>
                  <a:pt x="0" y="220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3649" y="1254150"/>
            <a:ext cx="14058900" cy="120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HYBRI</a:t>
            </a:r>
            <a:r>
              <a:rPr lang="en-US" sz="5083" strike="noStrike" u="none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D MODEL</a:t>
            </a:r>
          </a:p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40664" y="2732819"/>
            <a:ext cx="12997490" cy="6671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d</a:t>
            </a: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ef hybrid_recommend(user_id, book_title, content_weight=0.4, collab_weight=0.5):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# Content-based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content_recs = get_content_recs(book_title).set_index('book_id')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# Collaborative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user_ratings = ratings_df[ratings_df['user_id'] == user_id]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unread_books = books_df[~books_df['book_id'].isin(user_ratings['book_id'])]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collab_recs = []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for book_id in unread_books['book_id'].sample(100):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  pred = algo.predict(user_id, book_id).est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  collab_recs.append((book_id, pred))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# Combine scores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recommendations = {}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for book_id, score in content_recs['cosine_score'].items():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  recommendations[book_id] = score * content_weight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  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for book_id, score in collab_recs: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  recommendations[book_id] = recommendations.get(book_id, 0) + score * collab_weight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</a:t>
            </a:r>
          </a:p>
          <a:p>
            <a:pPr algn="l" marL="0" indent="0" lvl="0">
              <a:lnSpc>
                <a:spcPts val="2439"/>
              </a:lnSpc>
              <a:spcBef>
                <a:spcPct val="0"/>
              </a:spcBef>
            </a:pPr>
            <a:r>
              <a:rPr lang="en-US" sz="2121" spc="93" strike="noStrike" u="none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return sorted(recommendations.items(), key=lambda x: -x[1])[:10]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04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DAGnh3hLfGM</dc:identifier>
  <dcterms:modified xsi:type="dcterms:W3CDTF">2011-08-01T06:04:30Z</dcterms:modified>
  <cp:revision>1</cp:revision>
  <dc:title>Hybrid Book Recommendation System</dc:title>
</cp:coreProperties>
</file>

<file path=docProps/thumbnail.jpeg>
</file>